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59" r:id="rId5"/>
    <p:sldId id="260" r:id="rId6"/>
    <p:sldId id="262" r:id="rId7"/>
    <p:sldId id="263" r:id="rId8"/>
    <p:sldId id="284" r:id="rId9"/>
    <p:sldId id="280" r:id="rId10"/>
    <p:sldId id="267" r:id="rId11"/>
    <p:sldId id="269" r:id="rId12"/>
    <p:sldId id="268" r:id="rId13"/>
    <p:sldId id="270" r:id="rId14"/>
    <p:sldId id="271" r:id="rId15"/>
    <p:sldId id="264" r:id="rId16"/>
    <p:sldId id="272" r:id="rId17"/>
    <p:sldId id="266" r:id="rId18"/>
    <p:sldId id="273" r:id="rId19"/>
    <p:sldId id="279" r:id="rId20"/>
    <p:sldId id="281" r:id="rId21"/>
    <p:sldId id="282" r:id="rId22"/>
    <p:sldId id="283" r:id="rId23"/>
    <p:sldId id="275" r:id="rId24"/>
    <p:sldId id="277" r:id="rId25"/>
    <p:sldId id="276" r:id="rId26"/>
    <p:sldId id="265" r:id="rId27"/>
    <p:sldId id="274" r:id="rId28"/>
    <p:sldId id="25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A2E2"/>
    <a:srgbClr val="BEA3E1"/>
    <a:srgbClr val="622B02"/>
    <a:srgbClr val="38E4C7"/>
    <a:srgbClr val="383838"/>
    <a:srgbClr val="373737"/>
    <a:srgbClr val="1B162C"/>
    <a:srgbClr val="2E1D3B"/>
    <a:srgbClr val="342038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14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42BB-B79F-4797-8CA9-76EDD7110006}" type="datetimeFigureOut">
              <a:rPr lang="ko-KR" altLang="en-US" smtClean="0"/>
              <a:t>2015-11-26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6EAF-293A-4218-A679-827F24BA0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710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42BB-B79F-4797-8CA9-76EDD7110006}" type="datetimeFigureOut">
              <a:rPr lang="ko-KR" altLang="en-US" smtClean="0"/>
              <a:t>2015-11-26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6EAF-293A-4218-A679-827F24BA0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48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42BB-B79F-4797-8CA9-76EDD7110006}" type="datetimeFigureOut">
              <a:rPr lang="ko-KR" altLang="en-US" smtClean="0"/>
              <a:t>2015-11-26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6EAF-293A-4218-A679-827F24BA0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143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42BB-B79F-4797-8CA9-76EDD7110006}" type="datetimeFigureOut">
              <a:rPr lang="ko-KR" altLang="en-US" smtClean="0"/>
              <a:t>2015-11-26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6EAF-293A-4218-A679-827F24BA0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29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42BB-B79F-4797-8CA9-76EDD7110006}" type="datetimeFigureOut">
              <a:rPr lang="ko-KR" altLang="en-US" smtClean="0"/>
              <a:t>2015-11-26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6EAF-293A-4218-A679-827F24BA0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780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42BB-B79F-4797-8CA9-76EDD7110006}" type="datetimeFigureOut">
              <a:rPr lang="ko-KR" altLang="en-US" smtClean="0"/>
              <a:t>2015-11-26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6EAF-293A-4218-A679-827F24BA0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677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42BB-B79F-4797-8CA9-76EDD7110006}" type="datetimeFigureOut">
              <a:rPr lang="ko-KR" altLang="en-US" smtClean="0"/>
              <a:t>2015-11-26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6EAF-293A-4218-A679-827F24BA0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78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42BB-B79F-4797-8CA9-76EDD7110006}" type="datetimeFigureOut">
              <a:rPr lang="ko-KR" altLang="en-US" smtClean="0"/>
              <a:t>2015-11-26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6EAF-293A-4218-A679-827F24BA0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760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42BB-B79F-4797-8CA9-76EDD7110006}" type="datetimeFigureOut">
              <a:rPr lang="ko-KR" altLang="en-US" smtClean="0"/>
              <a:t>2015-11-26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6EAF-293A-4218-A679-827F24BA0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19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42BB-B79F-4797-8CA9-76EDD7110006}" type="datetimeFigureOut">
              <a:rPr lang="ko-KR" altLang="en-US" smtClean="0"/>
              <a:t>2015-11-26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6EAF-293A-4218-A679-827F24BA0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246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42BB-B79F-4797-8CA9-76EDD7110006}" type="datetimeFigureOut">
              <a:rPr lang="ko-KR" altLang="en-US" smtClean="0"/>
              <a:t>2015-11-26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6EAF-293A-4218-A679-827F24BA0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57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B42BB-B79F-4797-8CA9-76EDD7110006}" type="datetimeFigureOut">
              <a:rPr lang="ko-KR" altLang="en-US" smtClean="0"/>
              <a:t>2015-11-26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86EAF-293A-4218-A679-827F24BA0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629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9.wdp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microsoft.com/office/2007/relationships/hdphoto" Target="../media/hdphoto7.wdp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9.wdp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microsoft.com/office/2007/relationships/hdphoto" Target="../media/hdphoto7.wdp"/><Relationship Id="rId1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9.wdp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microsoft.com/office/2007/relationships/hdphoto" Target="../media/hdphoto7.wdp"/><Relationship Id="rId1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SNpEi2vWXI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모서리가 둥근 직사각형 54"/>
          <p:cNvSpPr/>
          <p:nvPr/>
        </p:nvSpPr>
        <p:spPr>
          <a:xfrm>
            <a:off x="3186865" y="519865"/>
            <a:ext cx="5818270" cy="5818270"/>
          </a:xfrm>
          <a:prstGeom prst="roundRect">
            <a:avLst/>
          </a:prstGeom>
          <a:noFill/>
          <a:ln w="19050">
            <a:gradFill flip="none" rotWithShape="1">
              <a:gsLst>
                <a:gs pos="50000">
                  <a:schemeClr val="accent2">
                    <a:lumMod val="20000"/>
                    <a:lumOff val="80000"/>
                  </a:schemeClr>
                </a:gs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팔각형 16"/>
          <p:cNvSpPr/>
          <p:nvPr/>
        </p:nvSpPr>
        <p:spPr>
          <a:xfrm>
            <a:off x="3934691" y="1267691"/>
            <a:ext cx="4322618" cy="4322618"/>
          </a:xfrm>
          <a:prstGeom prst="octagon">
            <a:avLst/>
          </a:prstGeom>
          <a:noFill/>
          <a:ln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48000">
                  <a:schemeClr val="accent4">
                    <a:lumMod val="20000"/>
                    <a:lumOff val="8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1140000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팔각형 14"/>
          <p:cNvSpPr/>
          <p:nvPr/>
        </p:nvSpPr>
        <p:spPr>
          <a:xfrm rot="989254">
            <a:off x="3818429" y="1151429"/>
            <a:ext cx="4555142" cy="4555142"/>
          </a:xfrm>
          <a:prstGeom prst="octagon">
            <a:avLst/>
          </a:prstGeom>
          <a:noFill/>
          <a:ln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48000">
                  <a:schemeClr val="bg1"/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11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팔각형 15"/>
          <p:cNvSpPr/>
          <p:nvPr/>
        </p:nvSpPr>
        <p:spPr>
          <a:xfrm rot="537734">
            <a:off x="3934691" y="1267691"/>
            <a:ext cx="4322618" cy="4322618"/>
          </a:xfrm>
          <a:prstGeom prst="octagon">
            <a:avLst/>
          </a:prstGeom>
          <a:noFill/>
          <a:ln>
            <a:gradFill flip="none" rotWithShape="1">
              <a:gsLst>
                <a:gs pos="0">
                  <a:schemeClr val="accent6">
                    <a:lumMod val="60000"/>
                    <a:lumOff val="40000"/>
                    <a:alpha val="80000"/>
                  </a:schemeClr>
                </a:gs>
                <a:gs pos="4800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1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팔각형 17"/>
          <p:cNvSpPr/>
          <p:nvPr/>
        </p:nvSpPr>
        <p:spPr>
          <a:xfrm rot="21232105">
            <a:off x="4063836" y="1396836"/>
            <a:ext cx="4064328" cy="4064328"/>
          </a:xfrm>
          <a:prstGeom prst="octagon">
            <a:avLst/>
          </a:prstGeom>
          <a:noFill/>
          <a:ln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48000">
                  <a:schemeClr val="accent6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11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팔각형 18"/>
          <p:cNvSpPr/>
          <p:nvPr/>
        </p:nvSpPr>
        <p:spPr>
          <a:xfrm rot="1915759">
            <a:off x="3911879" y="1244879"/>
            <a:ext cx="4368242" cy="4368242"/>
          </a:xfrm>
          <a:prstGeom prst="octagon">
            <a:avLst/>
          </a:prstGeom>
          <a:noFill/>
          <a:ln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48000">
                  <a:schemeClr val="accent6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  <a:lin ang="11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팔각형 19"/>
          <p:cNvSpPr/>
          <p:nvPr/>
        </p:nvSpPr>
        <p:spPr>
          <a:xfrm rot="254938">
            <a:off x="3866282" y="1199282"/>
            <a:ext cx="4459436" cy="4459436"/>
          </a:xfrm>
          <a:prstGeom prst="octagon">
            <a:avLst/>
          </a:prstGeom>
          <a:noFill/>
          <a:ln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8000">
                  <a:schemeClr val="accent4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1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4"/>
          <p:cNvSpPr txBox="1">
            <a:spLocks/>
          </p:cNvSpPr>
          <p:nvPr/>
        </p:nvSpPr>
        <p:spPr>
          <a:xfrm>
            <a:off x="4643552" y="2392217"/>
            <a:ext cx="2904896" cy="21474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28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ko-KR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IDEO</a:t>
            </a:r>
          </a:p>
          <a:p>
            <a:pPr algn="dist">
              <a:lnSpc>
                <a:spcPct val="150000"/>
              </a:lnSpc>
            </a:pPr>
            <a:r>
              <a:rPr lang="en-US" altLang="ko-KR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n-US" altLang="ko-KR" sz="28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ko-KR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IGN</a:t>
            </a:r>
          </a:p>
          <a:p>
            <a:pPr algn="dist">
              <a:lnSpc>
                <a:spcPct val="150000"/>
              </a:lnSpc>
            </a:pPr>
            <a:r>
              <a:rPr lang="en-US" altLang="ko-KR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z="28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ko-KR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OJE</a:t>
            </a:r>
            <a:r>
              <a:rPr lang="en-US" altLang="ko-KR" sz="28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endParaRPr lang="ko-KR" altLang="en-US" sz="2800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28851" y="3129"/>
            <a:ext cx="2160639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smtClean="0">
                <a:solidFill>
                  <a:schemeClr val="bg1"/>
                </a:solidFill>
                <a:latin typeface="+mj-ea"/>
                <a:ea typeface="+mj-ea"/>
              </a:rPr>
              <a:t>MULTIMEDIA B5</a:t>
            </a:r>
          </a:p>
          <a:p>
            <a:pPr algn="ctr"/>
            <a:r>
              <a:rPr lang="en-US" altLang="ko-KR" sz="1600" smtClean="0">
                <a:solidFill>
                  <a:schemeClr val="bg1"/>
                </a:solidFill>
                <a:latin typeface="+mj-ea"/>
                <a:ea typeface="+mj-ea"/>
              </a:rPr>
              <a:t>210130146 </a:t>
            </a:r>
            <a:r>
              <a:rPr lang="ko-KR" altLang="en-US" sz="1600" smtClean="0">
                <a:solidFill>
                  <a:schemeClr val="bg1"/>
                </a:solidFill>
                <a:latin typeface="+mj-ea"/>
                <a:ea typeface="+mj-ea"/>
              </a:rPr>
              <a:t>문동욱</a:t>
            </a:r>
            <a:endParaRPr lang="ko-KR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6901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9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4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9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3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867524" y="3867857"/>
            <a:ext cx="645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어떤 요소를 </a:t>
            </a:r>
            <a:r>
              <a:rPr lang="ko-KR" altLang="en-US" sz="2800" b="1" spc="10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중점</a:t>
            </a:r>
            <a:r>
              <a:rPr lang="ko-KR" altLang="en-US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으로 </a:t>
            </a:r>
            <a:r>
              <a:rPr lang="en-US" altLang="ko-KR" sz="2400" b="1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LUBYCON</a:t>
            </a:r>
            <a:r>
              <a:rPr lang="ko-KR" altLang="en-US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홍보할 것인가</a:t>
            </a:r>
            <a:r>
              <a:rPr lang="en-US" altLang="ko-KR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ko-KR" altLang="en-US" spc="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644815" y="1629003"/>
            <a:ext cx="902369" cy="1865112"/>
            <a:chOff x="5644815" y="666464"/>
            <a:chExt cx="902369" cy="1865112"/>
          </a:xfrm>
        </p:grpSpPr>
        <p:sp>
          <p:nvSpPr>
            <p:cNvPr id="27" name="TextBox 26"/>
            <p:cNvSpPr txBox="1"/>
            <p:nvPr/>
          </p:nvSpPr>
          <p:spPr>
            <a:xfrm>
              <a:off x="5644815" y="666464"/>
              <a:ext cx="9023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?</a:t>
              </a:r>
              <a:endParaRPr lang="ko-KR" altLang="en-US" sz="5400" b="1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5837321" y="1528461"/>
              <a:ext cx="517358" cy="1003115"/>
              <a:chOff x="5835316" y="854242"/>
              <a:chExt cx="517358" cy="1003115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5835316" y="854242"/>
                <a:ext cx="517358" cy="51735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사다리꼴 28"/>
              <p:cNvSpPr/>
              <p:nvPr/>
            </p:nvSpPr>
            <p:spPr>
              <a:xfrm>
                <a:off x="5839324" y="1174601"/>
                <a:ext cx="513350" cy="682756"/>
              </a:xfrm>
              <a:prstGeom prst="trapezoid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527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90211" y="3044920"/>
            <a:ext cx="4411578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88900" dist="25400" dir="5400000" algn="t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mtClean="0">
                <a:solidFill>
                  <a:schemeClr val="bg1"/>
                </a:solidFill>
              </a:rPr>
              <a:t>“ DESIGN “</a:t>
            </a:r>
            <a:endParaRPr lang="ko-KR" altLang="en-US" sz="540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77389" y="3737417"/>
            <a:ext cx="503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LUBYCON</a:t>
            </a:r>
            <a:r>
              <a:rPr lang="ko-KR" altLang="en-US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과 사용자의 </a:t>
            </a:r>
            <a:r>
              <a:rPr lang="ko-KR" altLang="en-US" sz="2000" b="1" spc="10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공통된 관심사</a:t>
            </a:r>
            <a:endParaRPr lang="ko-KR" altLang="en-US" b="1" spc="1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92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-0.0673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64368" y="3037671"/>
            <a:ext cx="88632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LUBYCON</a:t>
            </a:r>
            <a:r>
              <a:rPr lang="ko-KR" altLang="en-US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주사용자들은 대부분</a:t>
            </a:r>
            <a:endParaRPr lang="en-US" altLang="ko-KR" spc="1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800" b="1" spc="10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디자인업에 종사하는 사람들</a:t>
            </a:r>
            <a:endParaRPr lang="ko-KR" altLang="en-US" b="1" spc="1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295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28476" y="3145959"/>
            <a:ext cx="573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즉</a:t>
            </a:r>
            <a:r>
              <a:rPr lang="en-US" altLang="ko-KR" sz="2400" b="1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3600" b="1" spc="10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디자인</a:t>
            </a:r>
            <a:r>
              <a:rPr lang="ko-KR" altLang="en-US" sz="2400" b="1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신경쓰는 사람들</a:t>
            </a:r>
            <a:endParaRPr lang="ko-KR" altLang="en-US" b="1" spc="1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1262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58455" y="2532334"/>
            <a:ext cx="729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400" b="1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다른 사이트와는 차별되는</a:t>
            </a:r>
            <a:endParaRPr lang="en-US" altLang="ko-KR" sz="2400" b="1" spc="1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2991" y="3114318"/>
            <a:ext cx="3280612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mtClean="0">
                <a:solidFill>
                  <a:schemeClr val="bg1"/>
                </a:solidFill>
              </a:rPr>
              <a:t>CONTENTS</a:t>
            </a:r>
            <a:endParaRPr lang="ko-KR" altLang="en-US" sz="48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8455" y="3114318"/>
            <a:ext cx="3280612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mtClean="0">
                <a:solidFill>
                  <a:schemeClr val="bg1"/>
                </a:solidFill>
              </a:rPr>
              <a:t>DESIGN</a:t>
            </a:r>
            <a:endParaRPr lang="ko-KR" altLang="en-US" sz="48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83445" y="3114317"/>
            <a:ext cx="457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+</a:t>
            </a:r>
            <a:endParaRPr lang="ko-KR" altLang="en-US" sz="48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48426" y="4008215"/>
            <a:ext cx="729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400" b="1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홍보에 초점을 맞춘다</a:t>
            </a:r>
            <a:endParaRPr lang="en-US" altLang="ko-KR" sz="2400" b="1" spc="1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4971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302031" y="3402749"/>
            <a:ext cx="2779295" cy="1792705"/>
          </a:xfrm>
          <a:prstGeom prst="rect">
            <a:avLst/>
          </a:prstGeom>
          <a:blipFill>
            <a:blip r:embed="rId2"/>
            <a:stretch>
              <a:fillRect l="-5000" r="-5000"/>
            </a:stretch>
          </a:blip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50509" y="3402749"/>
            <a:ext cx="2779295" cy="1792705"/>
          </a:xfrm>
          <a:prstGeom prst="rect">
            <a:avLst/>
          </a:prstGeom>
          <a:blipFill>
            <a:blip r:embed="rId3"/>
            <a:stretch>
              <a:fillRect l="-5000" r="-5000"/>
            </a:stretch>
          </a:blip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676270" y="3243425"/>
            <a:ext cx="2779295" cy="1792705"/>
          </a:xfrm>
          <a:prstGeom prst="rect">
            <a:avLst/>
          </a:prstGeom>
          <a:blipFill dpi="0" rotWithShape="1">
            <a:blip r:embed="rId4"/>
            <a:srcRect/>
            <a:stretch>
              <a:fillRect l="-5000" r="-5000"/>
            </a:stretch>
          </a:blipFill>
          <a:ln>
            <a:noFill/>
          </a:ln>
          <a:effectLst>
            <a:outerShdw blurRad="508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3960394" y="2797590"/>
            <a:ext cx="4271212" cy="1082431"/>
            <a:chOff x="3960394" y="2797590"/>
            <a:chExt cx="4271212" cy="1082431"/>
          </a:xfrm>
        </p:grpSpPr>
        <p:sp>
          <p:nvSpPr>
            <p:cNvPr id="26" name="TextBox 25"/>
            <p:cNvSpPr txBox="1"/>
            <p:nvPr/>
          </p:nvSpPr>
          <p:spPr>
            <a:xfrm>
              <a:off x="4128377" y="2797590"/>
              <a:ext cx="3935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LUBYCON</a:t>
              </a:r>
              <a:r>
                <a:rPr lang="ko-KR" altLang="en-US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의 컨셉과 같은</a:t>
              </a:r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60394" y="3356801"/>
              <a:ext cx="427121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FLAT DESIGN</a:t>
              </a:r>
              <a:r>
                <a:rPr lang="ko-KR" altLang="en-US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으로 영상 제작</a:t>
              </a:r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7366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128377" y="2881814"/>
            <a:ext cx="3935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밝은 분위기의 </a:t>
            </a:r>
            <a:r>
              <a:rPr lang="en-US" altLang="ko-KR" sz="2400" b="1" smtClean="0">
                <a:solidFill>
                  <a:schemeClr val="accent4"/>
                </a:solidFill>
              </a:rPr>
              <a:t>BGM</a:t>
            </a:r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70386" y="3142497"/>
            <a:ext cx="899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통</a:t>
            </a:r>
          </a:p>
        </p:txBody>
      </p:sp>
      <p:sp>
        <p:nvSpPr>
          <p:cNvPr id="10" name="TextBox 9"/>
          <p:cNvSpPr txBox="1"/>
          <p:nvPr/>
        </p:nvSpPr>
        <p:spPr>
          <a:xfrm rot="900000">
            <a:off x="3907797" y="3018170"/>
            <a:ext cx="899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통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7504" y="3343479"/>
            <a:ext cx="3935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튀는 </a:t>
            </a:r>
            <a:r>
              <a:rPr lang="en-US" altLang="ko-KR" sz="2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MOTION GRAPHICS</a:t>
            </a:r>
            <a:endParaRPr lang="ko-KR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7518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4" presetClass="emph" presetSubtype="0" fill="hold" grpId="0" nodeType="after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4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89982" y="3136613"/>
            <a:ext cx="2612036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mtClean="0">
                <a:solidFill>
                  <a:schemeClr val="bg1"/>
                </a:solidFill>
              </a:rPr>
              <a:t>기획 의도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6" name="눈물 방울 15"/>
          <p:cNvSpPr/>
          <p:nvPr/>
        </p:nvSpPr>
        <p:spPr>
          <a:xfrm rot="8100000">
            <a:off x="5891655" y="2428832"/>
            <a:ext cx="408690" cy="408690"/>
          </a:xfrm>
          <a:prstGeom prst="teardrop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97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460674" y="872836"/>
            <a:ext cx="3149600" cy="3149600"/>
          </a:xfrm>
          <a:prstGeom prst="rect">
            <a:avLst/>
          </a:prstGeom>
          <a:blipFill dpi="0" rotWithShape="1">
            <a:blip r:embed="rId2"/>
            <a:srcRect/>
            <a:stretch>
              <a:fillRect l="-5000" r="-10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17436" y="872836"/>
            <a:ext cx="3149600" cy="3149600"/>
          </a:xfrm>
          <a:prstGeom prst="rect">
            <a:avLst/>
          </a:prstGeom>
          <a:blipFill>
            <a:blip r:embed="rId3"/>
            <a:stretch>
              <a:fillRect l="-5000" r="-5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789055" y="637309"/>
            <a:ext cx="3149600" cy="3149600"/>
          </a:xfrm>
          <a:prstGeom prst="rect">
            <a:avLst/>
          </a:prstGeom>
          <a:blipFill>
            <a:blip r:embed="rId4"/>
            <a:stretch>
              <a:fillRect l="-5000" r="-5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71695" y="2634673"/>
            <a:ext cx="3149600" cy="3149600"/>
          </a:xfrm>
          <a:prstGeom prst="rect">
            <a:avLst/>
          </a:prstGeom>
          <a:blipFill>
            <a:blip r:embed="rId5"/>
            <a:stretch>
              <a:fillRect l="-5000" r="-5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620328" y="2212109"/>
            <a:ext cx="3149600" cy="3149600"/>
          </a:xfrm>
          <a:prstGeom prst="rect">
            <a:avLst/>
          </a:prstGeom>
          <a:blipFill dpi="0" rotWithShape="1">
            <a:blip r:embed="rId6"/>
            <a:srcRect/>
            <a:stretch>
              <a:fillRect l="-5000" r="-10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58273" y="2373745"/>
            <a:ext cx="3149600" cy="3149600"/>
          </a:xfrm>
          <a:prstGeom prst="rect">
            <a:avLst/>
          </a:prstGeom>
          <a:blipFill dpi="0" rotWithShape="1">
            <a:blip r:embed="rId7"/>
            <a:srcRect/>
            <a:stretch>
              <a:fillRect l="-5000" r="-10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53246" y="3057236"/>
            <a:ext cx="3149600" cy="3149600"/>
          </a:xfrm>
          <a:prstGeom prst="rect">
            <a:avLst/>
          </a:prstGeom>
          <a:blipFill>
            <a:blip r:embed="rId8"/>
            <a:stretch>
              <a:fillRect l="-5000" r="-5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291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 animBg="1"/>
      <p:bldP spid="10" grpId="0" animBg="1"/>
      <p:bldP spid="8" grpId="0" animBg="1"/>
      <p:bldP spid="9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460674" y="872836"/>
            <a:ext cx="3149600" cy="314960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5000" r="-10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17436" y="872836"/>
            <a:ext cx="3149600" cy="3149600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5000" r="-5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789055" y="637309"/>
            <a:ext cx="3149600" cy="3149600"/>
          </a:xfrm>
          <a:prstGeom prst="rect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5000" r="-5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71695" y="2634673"/>
            <a:ext cx="3149600" cy="3149600"/>
          </a:xfrm>
          <a:prstGeom prst="rect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5000" r="-5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620328" y="2212109"/>
            <a:ext cx="3149600" cy="3149600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5000" r="-10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58273" y="2373745"/>
            <a:ext cx="3149600" cy="3149600"/>
          </a:xfrm>
          <a:prstGeom prst="rect">
            <a:avLst/>
          </a:prstGeom>
          <a:blipFill dpi="0"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5000" r="-10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53246" y="3057236"/>
            <a:ext cx="3149600" cy="3149600"/>
          </a:xfrm>
          <a:prstGeom prst="rect">
            <a:avLst/>
          </a:prstGeom>
          <a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5000" r="-5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55635" y="3013502"/>
            <a:ext cx="6280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디자인</a:t>
            </a:r>
            <a:r>
              <a:rPr lang="ko-KR" altLang="en-US" sz="2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다루는 웹페이지들은 이미 많다</a:t>
            </a:r>
            <a:endParaRPr lang="en-US" altLang="ko-KR" sz="2400" b="1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8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889706" y="2193085"/>
            <a:ext cx="2741345" cy="523220"/>
            <a:chOff x="7788110" y="2193085"/>
            <a:chExt cx="2741345" cy="523220"/>
          </a:xfrm>
        </p:grpSpPr>
        <p:sp>
          <p:nvSpPr>
            <p:cNvPr id="4" name="TextBox 3"/>
            <p:cNvSpPr txBox="1"/>
            <p:nvPr/>
          </p:nvSpPr>
          <p:spPr>
            <a:xfrm>
              <a:off x="7917419" y="2193085"/>
              <a:ext cx="261203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smtClean="0">
                  <a:solidFill>
                    <a:schemeClr val="bg1">
                      <a:lumMod val="50000"/>
                    </a:schemeClr>
                  </a:solidFill>
                </a:rPr>
                <a:t>주제 선정</a:t>
              </a:r>
              <a:endParaRPr lang="ko-KR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눈물 방울 15"/>
            <p:cNvSpPr/>
            <p:nvPr/>
          </p:nvSpPr>
          <p:spPr>
            <a:xfrm rot="8100000">
              <a:off x="7788110" y="2325386"/>
              <a:ext cx="258618" cy="258618"/>
            </a:xfrm>
            <a:prstGeom prst="teardrop">
              <a:avLst/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889705" y="3272345"/>
            <a:ext cx="2741346" cy="523220"/>
            <a:chOff x="7788109" y="3272345"/>
            <a:chExt cx="2741346" cy="523220"/>
          </a:xfrm>
        </p:grpSpPr>
        <p:sp>
          <p:nvSpPr>
            <p:cNvPr id="51" name="TextBox 50"/>
            <p:cNvSpPr txBox="1"/>
            <p:nvPr/>
          </p:nvSpPr>
          <p:spPr>
            <a:xfrm>
              <a:off x="7917419" y="3272345"/>
              <a:ext cx="261203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smtClean="0">
                  <a:solidFill>
                    <a:schemeClr val="bg1">
                      <a:lumMod val="50000"/>
                    </a:schemeClr>
                  </a:solidFill>
                </a:rPr>
                <a:t>기획 의도</a:t>
              </a:r>
              <a:endParaRPr lang="ko-KR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눈물 방울 17"/>
            <p:cNvSpPr/>
            <p:nvPr/>
          </p:nvSpPr>
          <p:spPr>
            <a:xfrm rot="8100000">
              <a:off x="7788109" y="3404646"/>
              <a:ext cx="258618" cy="258618"/>
            </a:xfrm>
            <a:prstGeom prst="teardrop">
              <a:avLst/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889704" y="4351605"/>
            <a:ext cx="2741347" cy="523220"/>
            <a:chOff x="7788108" y="4351605"/>
            <a:chExt cx="2741347" cy="523220"/>
          </a:xfrm>
        </p:grpSpPr>
        <p:sp>
          <p:nvSpPr>
            <p:cNvPr id="52" name="TextBox 51"/>
            <p:cNvSpPr txBox="1"/>
            <p:nvPr/>
          </p:nvSpPr>
          <p:spPr>
            <a:xfrm>
              <a:off x="7917419" y="4351605"/>
              <a:ext cx="261203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smtClean="0">
                  <a:solidFill>
                    <a:schemeClr val="bg1">
                      <a:lumMod val="50000"/>
                    </a:schemeClr>
                  </a:solidFill>
                </a:rPr>
                <a:t>제작 일정</a:t>
              </a:r>
              <a:endParaRPr lang="ko-KR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눈물 방울 18"/>
            <p:cNvSpPr/>
            <p:nvPr/>
          </p:nvSpPr>
          <p:spPr>
            <a:xfrm rot="8100000">
              <a:off x="7788108" y="4483906"/>
              <a:ext cx="258618" cy="258618"/>
            </a:xfrm>
            <a:prstGeom prst="teardrop">
              <a:avLst/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0" y="0"/>
            <a:ext cx="12192000" cy="6858000"/>
            <a:chOff x="-9525" y="0"/>
            <a:chExt cx="12191999" cy="6858000"/>
          </a:xfrm>
          <a:effectLst/>
        </p:grpSpPr>
        <p:sp>
          <p:nvSpPr>
            <p:cNvPr id="35" name="직사각형 34"/>
            <p:cNvSpPr/>
            <p:nvPr/>
          </p:nvSpPr>
          <p:spPr>
            <a:xfrm>
              <a:off x="-9525" y="0"/>
              <a:ext cx="12191999" cy="6858000"/>
            </a:xfrm>
            <a:prstGeom prst="rect">
              <a:avLst/>
            </a:prstGeom>
            <a:gradFill flip="none" rotWithShape="1">
              <a:gsLst>
                <a:gs pos="41000">
                  <a:schemeClr val="accent6">
                    <a:lumMod val="60000"/>
                    <a:lumOff val="40000"/>
                  </a:schemeClr>
                </a:gs>
                <a:gs pos="0">
                  <a:schemeClr val="accent6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7702853" y="1804239"/>
              <a:ext cx="2863272" cy="2571161"/>
              <a:chOff x="7822921" y="1804239"/>
              <a:chExt cx="2863272" cy="2571161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7822921" y="3729069"/>
                <a:ext cx="28632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3600" b="1" smtClean="0">
                    <a:solidFill>
                      <a:schemeClr val="bg1"/>
                    </a:solidFill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INDEX</a:t>
                </a:r>
                <a:endParaRPr lang="ko-KR" altLang="en-US" sz="3600" b="1">
                  <a:solidFill>
                    <a:schemeClr val="bg1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grpSp>
            <p:nvGrpSpPr>
              <p:cNvPr id="46" name="그룹 45"/>
              <p:cNvGrpSpPr/>
              <p:nvPr/>
            </p:nvGrpSpPr>
            <p:grpSpPr>
              <a:xfrm>
                <a:off x="8465599" y="1804239"/>
                <a:ext cx="1577916" cy="1577916"/>
                <a:chOff x="2964378" y="1151429"/>
                <a:chExt cx="4555142" cy="4555142"/>
              </a:xfrm>
            </p:grpSpPr>
            <p:sp>
              <p:nvSpPr>
                <p:cNvPr id="41" name="팔각형 40"/>
                <p:cNvSpPr/>
                <p:nvPr/>
              </p:nvSpPr>
              <p:spPr>
                <a:xfrm>
                  <a:off x="3080641" y="1267692"/>
                  <a:ext cx="4322618" cy="4322618"/>
                </a:xfrm>
                <a:prstGeom prst="octagon">
                  <a:avLst/>
                </a:prstGeom>
                <a:noFill/>
                <a:ln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48000">
                        <a:schemeClr val="accent4">
                          <a:lumMod val="20000"/>
                          <a:lumOff val="80000"/>
                        </a:schemeClr>
                      </a:gs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</a:gsLst>
                    <a:lin ang="11400000" scaled="0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팔각형 41"/>
                <p:cNvSpPr/>
                <p:nvPr/>
              </p:nvSpPr>
              <p:spPr>
                <a:xfrm rot="989254">
                  <a:off x="2964378" y="1151429"/>
                  <a:ext cx="4555142" cy="4555142"/>
                </a:xfrm>
                <a:prstGeom prst="octagon">
                  <a:avLst/>
                </a:prstGeom>
                <a:noFill/>
                <a:ln>
                  <a:gradFill flip="none" rotWithShape="1">
                    <a:gsLst>
                      <a:gs pos="0">
                        <a:schemeClr val="accent6">
                          <a:lumMod val="20000"/>
                          <a:lumOff val="80000"/>
                        </a:schemeClr>
                      </a:gs>
                      <a:gs pos="48000">
                        <a:schemeClr val="bg1"/>
                      </a:gs>
                      <a:gs pos="100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114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팔각형 42"/>
                <p:cNvSpPr/>
                <p:nvPr/>
              </p:nvSpPr>
              <p:spPr>
                <a:xfrm rot="21232105">
                  <a:off x="3209786" y="1396837"/>
                  <a:ext cx="4064327" cy="4064327"/>
                </a:xfrm>
                <a:prstGeom prst="octagon">
                  <a:avLst/>
                </a:prstGeom>
                <a:noFill/>
                <a:ln>
                  <a:gradFill flip="none" rotWithShape="1">
                    <a:gsLst>
                      <a:gs pos="0">
                        <a:schemeClr val="accent4">
                          <a:lumMod val="20000"/>
                          <a:lumOff val="80000"/>
                        </a:schemeClr>
                      </a:gs>
                      <a:gs pos="48000">
                        <a:schemeClr val="accent6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</a:gsLst>
                    <a:lin ang="114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팔각형 43"/>
                <p:cNvSpPr/>
                <p:nvPr/>
              </p:nvSpPr>
              <p:spPr>
                <a:xfrm rot="254938">
                  <a:off x="3012233" y="1199281"/>
                  <a:ext cx="4459436" cy="4459436"/>
                </a:xfrm>
                <a:prstGeom prst="octagon">
                  <a:avLst/>
                </a:prstGeom>
                <a:noFill/>
                <a:ln>
                  <a:gradFill flip="none" rotWithShape="1">
                    <a:gsLst>
                      <a:gs pos="0">
                        <a:schemeClr val="accent6">
                          <a:lumMod val="40000"/>
                          <a:lumOff val="60000"/>
                        </a:schemeClr>
                      </a:gs>
                      <a:gs pos="48000">
                        <a:schemeClr val="accent4">
                          <a:lumMod val="20000"/>
                          <a:lumOff val="80000"/>
                        </a:schemeClr>
                      </a:gs>
                      <a:gs pos="100000">
                        <a:schemeClr val="accent6">
                          <a:lumMod val="20000"/>
                          <a:lumOff val="80000"/>
                        </a:schemeClr>
                      </a:gs>
                    </a:gsLst>
                    <a:lin ang="114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제목 4"/>
                <p:cNvSpPr txBox="1">
                  <a:spLocks/>
                </p:cNvSpPr>
                <p:nvPr/>
              </p:nvSpPr>
              <p:spPr>
                <a:xfrm>
                  <a:off x="3789501" y="1916546"/>
                  <a:ext cx="2904895" cy="302491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dist">
                    <a:lnSpc>
                      <a:spcPct val="150000"/>
                    </a:lnSpc>
                  </a:pPr>
                  <a:r>
                    <a:rPr lang="en-US" altLang="ko-KR" sz="1200" smtClean="0">
                      <a:solidFill>
                        <a:srgbClr val="77A22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US" altLang="ko-KR" sz="120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IDEO</a:t>
                  </a:r>
                </a:p>
                <a:p>
                  <a:pPr algn="dist">
                    <a:lnSpc>
                      <a:spcPct val="150000"/>
                    </a:lnSpc>
                  </a:pPr>
                  <a:r>
                    <a:rPr lang="en-US" altLang="ko-KR" sz="120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</a:t>
                  </a:r>
                  <a:r>
                    <a:rPr lang="en-US" altLang="ko-KR" sz="1200" smtClean="0">
                      <a:solidFill>
                        <a:srgbClr val="77A22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ko-KR" sz="120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IGN</a:t>
                  </a:r>
                </a:p>
                <a:p>
                  <a:pPr algn="dist">
                    <a:lnSpc>
                      <a:spcPct val="150000"/>
                    </a:lnSpc>
                  </a:pPr>
                  <a:r>
                    <a:rPr lang="en-US" altLang="ko-KR" sz="120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</a:t>
                  </a:r>
                  <a:r>
                    <a:rPr lang="en-US" altLang="ko-KR" sz="1200" smtClean="0">
                      <a:solidFill>
                        <a:srgbClr val="77A22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r>
                    <a:rPr lang="en-US" altLang="ko-KR" sz="120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OJE</a:t>
                  </a:r>
                  <a:r>
                    <a:rPr lang="en-US" altLang="ko-KR" sz="1200" smtClean="0">
                      <a:solidFill>
                        <a:srgbClr val="77A22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CT</a:t>
                  </a:r>
                  <a:endParaRPr lang="ko-KR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98861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5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460674" y="872836"/>
            <a:ext cx="3149600" cy="314960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5000" r="-10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17436" y="872836"/>
            <a:ext cx="3149600" cy="3149600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5000" r="-5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789055" y="637309"/>
            <a:ext cx="3149600" cy="3149600"/>
          </a:xfrm>
          <a:prstGeom prst="rect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5000" r="-5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71695" y="2634673"/>
            <a:ext cx="3149600" cy="3149600"/>
          </a:xfrm>
          <a:prstGeom prst="rect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5000" r="-5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620328" y="2212109"/>
            <a:ext cx="3149600" cy="3149600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5000" r="-10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58273" y="2373745"/>
            <a:ext cx="3149600" cy="3149600"/>
          </a:xfrm>
          <a:prstGeom prst="rect">
            <a:avLst/>
          </a:prstGeom>
          <a:blipFill dpi="0"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5000" r="-10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53246" y="3057236"/>
            <a:ext cx="3149600" cy="3149600"/>
          </a:xfrm>
          <a:prstGeom prst="rect">
            <a:avLst/>
          </a:prstGeom>
          <a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5000" r="-5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235862" y="3013502"/>
            <a:ext cx="1720276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chemeClr val="bg1"/>
                </a:solidFill>
              </a:rPr>
              <a:t>그러나</a:t>
            </a:r>
            <a:endParaRPr lang="en-US" altLang="ko-KR" sz="24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69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460674" y="872836"/>
            <a:ext cx="3149600" cy="314960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5000" r="-10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17436" y="872836"/>
            <a:ext cx="3149600" cy="3149600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5000" r="-5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789055" y="637309"/>
            <a:ext cx="3149600" cy="3149600"/>
          </a:xfrm>
          <a:prstGeom prst="rect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5000" r="-5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71695" y="2634673"/>
            <a:ext cx="3149600" cy="3149600"/>
          </a:xfrm>
          <a:prstGeom prst="rect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5000" r="-5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620328" y="2212109"/>
            <a:ext cx="3149600" cy="3149600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5000" r="-10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58273" y="2373745"/>
            <a:ext cx="3149600" cy="3149600"/>
          </a:xfrm>
          <a:prstGeom prst="rect">
            <a:avLst/>
          </a:prstGeom>
          <a:blipFill dpi="0"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5000" r="-10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53246" y="3057236"/>
            <a:ext cx="3149600" cy="3149600"/>
          </a:xfrm>
          <a:prstGeom prst="rect">
            <a:avLst/>
          </a:prstGeom>
          <a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5000" r="-5000"/>
            </a:stretch>
          </a:blip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416878" y="3038773"/>
            <a:ext cx="5367481" cy="948415"/>
            <a:chOff x="3416878" y="3038773"/>
            <a:chExt cx="5367481" cy="948415"/>
          </a:xfrm>
        </p:grpSpPr>
        <p:sp>
          <p:nvSpPr>
            <p:cNvPr id="13" name="TextBox 12"/>
            <p:cNvSpPr txBox="1"/>
            <p:nvPr/>
          </p:nvSpPr>
          <p:spPr>
            <a:xfrm>
              <a:off x="4237760" y="3479357"/>
              <a:ext cx="371648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관심을 쏟는 곳은 그리 </a:t>
              </a:r>
              <a:r>
                <a:rPr lang="ko-KR" altLang="en-US" b="1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많지 않다</a:t>
              </a:r>
              <a:r>
                <a:rPr lang="en-US" altLang="ko-KR" b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3416878" y="3038773"/>
              <a:ext cx="5367481" cy="543405"/>
              <a:chOff x="3362037" y="3038773"/>
              <a:chExt cx="5367481" cy="543405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3362037" y="3038773"/>
                <a:ext cx="2361051" cy="525013"/>
                <a:chOff x="3362037" y="3038773"/>
                <a:chExt cx="2361051" cy="525013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3362037" y="3038773"/>
                  <a:ext cx="2013527" cy="461665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chemeClr val="bg1"/>
                      </a:solidFill>
                    </a:rPr>
                    <a:t>UI,UX</a:t>
                  </a:r>
                  <a:r>
                    <a:rPr lang="ko-KR" altLang="en-US" sz="2400" b="1">
                      <a:solidFill>
                        <a:schemeClr val="bg1"/>
                      </a:solidFill>
                    </a:rPr>
                    <a:t>디자인</a:t>
                  </a:r>
                  <a:endParaRPr lang="ko-KR" altLang="en-US" sz="24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5303992" y="3194454"/>
                  <a:ext cx="4190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b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과</a:t>
                  </a:r>
                  <a:endParaRPr lang="ko-KR" alt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18" name="그룹 17"/>
              <p:cNvGrpSpPr/>
              <p:nvPr/>
            </p:nvGrpSpPr>
            <p:grpSpPr>
              <a:xfrm>
                <a:off x="5811405" y="3057236"/>
                <a:ext cx="2918113" cy="524942"/>
                <a:chOff x="5916467" y="3038844"/>
                <a:chExt cx="2918113" cy="524942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5916467" y="3038844"/>
                  <a:ext cx="2575794" cy="461665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b="1" smtClean="0">
                      <a:solidFill>
                        <a:schemeClr val="bg1"/>
                      </a:solidFill>
                    </a:rPr>
                    <a:t>자체 컨텐츠 제작</a:t>
                  </a:r>
                  <a:endParaRPr lang="ko-KR" altLang="en-US" sz="24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8415484" y="3194454"/>
                  <a:ext cx="4190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에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56991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0873" y="947514"/>
            <a:ext cx="9310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또한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디자이너</a:t>
            </a:r>
            <a:r>
              <a:rPr lang="en-US" altLang="ko-KR" sz="2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2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엔지니어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등의 전문가들은</a:t>
            </a:r>
            <a:endParaRPr lang="en-US" altLang="ko-KR" b="1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자신의 영역에 대한 </a:t>
            </a:r>
            <a:r>
              <a:rPr lang="ko-KR" altLang="en-US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자존심이 높은 편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이고</a:t>
            </a:r>
            <a:endParaRPr lang="en-US" altLang="ko-KR" b="1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자신의 전문 분야에 대해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잘 모르는 일반인이 왈가왈부하는 것을 좋아하지 않는다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44"/>
          <a:stretch/>
        </p:blipFill>
        <p:spPr>
          <a:xfrm rot="20767222">
            <a:off x="2708191" y="3225847"/>
            <a:ext cx="2232790" cy="2228338"/>
          </a:xfrm>
          <a:prstGeom prst="rect">
            <a:avLst/>
          </a:prstGeom>
          <a:blipFill>
            <a:blip r:embed="rId3"/>
            <a:stretch>
              <a:fillRect l="-5000" r="-5000"/>
            </a:stretch>
          </a:blipFill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7257302" y="3186806"/>
            <a:ext cx="2201651" cy="2228338"/>
          </a:xfrm>
          <a:prstGeom prst="rect">
            <a:avLst/>
          </a:prstGeom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0" b="33333"/>
          <a:stretch/>
        </p:blipFill>
        <p:spPr>
          <a:xfrm>
            <a:off x="4946338" y="3655233"/>
            <a:ext cx="2225431" cy="2228338"/>
          </a:xfrm>
          <a:prstGeom prst="rect">
            <a:avLst/>
          </a:prstGeom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1075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40873" y="947514"/>
            <a:ext cx="9310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또한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디자이너</a:t>
            </a:r>
            <a:r>
              <a:rPr lang="en-US" altLang="ko-KR" sz="2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2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엔지니어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등의 전문가들은</a:t>
            </a:r>
            <a:endParaRPr lang="en-US" altLang="ko-KR" b="1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자신의 영역에 대한 </a:t>
            </a:r>
            <a:r>
              <a:rPr lang="ko-KR" altLang="en-US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자존심이 높은 편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이고</a:t>
            </a:r>
            <a:endParaRPr lang="en-US" altLang="ko-KR" b="1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자신의 전문 분야에 대해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잘 모르는 일반인이 왈가왈부하는 것을 좋아하지 않는다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44"/>
          <a:stretch/>
        </p:blipFill>
        <p:spPr>
          <a:xfrm rot="20767222">
            <a:off x="2708191" y="3225847"/>
            <a:ext cx="2232790" cy="2228338"/>
          </a:xfrm>
          <a:prstGeom prst="rect">
            <a:avLst/>
          </a:prstGeom>
          <a:blipFill>
            <a:blip r:embed="rId3"/>
            <a:stretch>
              <a:fillRect l="-5000" r="-5000"/>
            </a:stretch>
          </a:blipFill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7257302" y="3186806"/>
            <a:ext cx="2201651" cy="2228338"/>
          </a:xfrm>
          <a:prstGeom prst="rect">
            <a:avLst/>
          </a:prstGeom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0" b="33333"/>
          <a:stretch/>
        </p:blipFill>
        <p:spPr>
          <a:xfrm>
            <a:off x="4946338" y="3655233"/>
            <a:ext cx="2225431" cy="2228338"/>
          </a:xfrm>
          <a:prstGeom prst="rect">
            <a:avLst/>
          </a:prstGeom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67" y="936517"/>
            <a:ext cx="5879868" cy="4419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304608" y="5474099"/>
            <a:ext cx="358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Times New Roman" panose="02020603050405020304" pitchFamily="18" charset="0"/>
              </a:rPr>
              <a:t>클라이언트에게</a:t>
            </a:r>
            <a:r>
              <a:rPr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Times New Roman" panose="02020603050405020304" pitchFamily="18" charset="0"/>
              </a:rPr>
              <a:t>.jpg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9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57927" y="3159597"/>
            <a:ext cx="7676147" cy="1985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사용자에게 퀄리티 높은 디자인을 제공하기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이전에</a:t>
            </a:r>
            <a:endParaRPr lang="en-US" altLang="ko-KR" b="1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높은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퀄리티의 자체 컨텐츠를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생산하며</a:t>
            </a:r>
            <a:endParaRPr lang="en-US" altLang="ko-KR" b="1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사용자와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같은 </a:t>
            </a:r>
            <a:r>
              <a:rPr lang="ko-KR" altLang="en-US" sz="28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아티스트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라는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이미지를 만들고 공감대를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형성하여</a:t>
            </a:r>
            <a:endParaRPr lang="en-US" altLang="ko-KR" b="1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신뢰도 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향상을 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노린다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20371149">
            <a:off x="5773363" y="1723452"/>
            <a:ext cx="645273" cy="645273"/>
            <a:chOff x="5671127" y="1570179"/>
            <a:chExt cx="868218" cy="86821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5671127" y="1570179"/>
              <a:ext cx="868218" cy="868218"/>
            </a:xfrm>
            <a:prstGeom prst="roundRect">
              <a:avLst/>
            </a:prstGeom>
            <a:solidFill>
              <a:srgbClr val="BEA3E1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712691" y="1616363"/>
              <a:ext cx="766618" cy="766618"/>
            </a:xfrm>
            <a:prstGeom prst="roundRect">
              <a:avLst/>
            </a:prstGeom>
            <a:solidFill>
              <a:srgbClr val="472674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68110" y="1772578"/>
              <a:ext cx="655782" cy="45418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rgbClr val="BEA3E1"/>
                  </a:solidFill>
                </a:rPr>
                <a:t>Ae</a:t>
              </a:r>
              <a:endParaRPr lang="ko-KR" altLang="en-US" b="1">
                <a:solidFill>
                  <a:srgbClr val="BEA3E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 rot="20371149">
            <a:off x="5165308" y="1391479"/>
            <a:ext cx="645273" cy="645273"/>
            <a:chOff x="5671127" y="1570179"/>
            <a:chExt cx="868218" cy="868218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5671127" y="1570179"/>
              <a:ext cx="868218" cy="86821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12691" y="1616363"/>
              <a:ext cx="766618" cy="766618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68110" y="1751203"/>
              <a:ext cx="655782" cy="49693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Ps</a:t>
              </a:r>
              <a:endParaRPr lang="ko-KR" altLang="en-US" b="1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586097" y="833092"/>
            <a:ext cx="645273" cy="645273"/>
            <a:chOff x="5671127" y="1570179"/>
            <a:chExt cx="868218" cy="86821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5671127" y="1570179"/>
              <a:ext cx="868218" cy="86821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712691" y="1616363"/>
              <a:ext cx="766618" cy="7666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68110" y="1751203"/>
              <a:ext cx="655782" cy="49693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Ai</a:t>
              </a:r>
              <a:endParaRPr lang="ko-KR" altLang="en-US" b="1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 rot="20371149">
            <a:off x="6160090" y="1174639"/>
            <a:ext cx="645273" cy="645273"/>
            <a:chOff x="5671127" y="1570179"/>
            <a:chExt cx="868218" cy="86821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5671127" y="1570179"/>
              <a:ext cx="868218" cy="868218"/>
            </a:xfrm>
            <a:prstGeom prst="roundRect">
              <a:avLst/>
            </a:prstGeom>
            <a:solidFill>
              <a:srgbClr val="DDA2E2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12691" y="1616363"/>
              <a:ext cx="766618" cy="766618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68110" y="1751203"/>
              <a:ext cx="655782" cy="49693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rgbClr val="DDA2E2"/>
                  </a:solidFill>
                </a:rPr>
                <a:t>Pr</a:t>
              </a:r>
              <a:endParaRPr lang="ko-KR" altLang="en-US" b="1">
                <a:solidFill>
                  <a:srgbClr val="DDA2E2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 rot="900000">
            <a:off x="6489389" y="1703468"/>
            <a:ext cx="645273" cy="645273"/>
            <a:chOff x="5671127" y="1570179"/>
            <a:chExt cx="868218" cy="868218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5671127" y="1570179"/>
              <a:ext cx="868218" cy="86821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712691" y="1616363"/>
              <a:ext cx="766618" cy="76661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99242" y="1751203"/>
              <a:ext cx="793520" cy="49693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Dw</a:t>
              </a:r>
              <a:endParaRPr lang="ko-KR" altLang="en-US" b="1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03322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57927" y="3650068"/>
            <a:ext cx="7676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그러므로 음악</a:t>
            </a: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영상</a:t>
            </a: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디자인 등 </a:t>
            </a:r>
            <a:r>
              <a:rPr lang="ko-KR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자체적인 컨텐츠 </a:t>
            </a: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생산 능력을 갖추고 </a:t>
            </a:r>
            <a:r>
              <a:rPr lang="ko-KR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있는 </a:t>
            </a:r>
            <a:r>
              <a:rPr lang="en-US" altLang="ko-KR" sz="20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LUBYCON</a:t>
            </a:r>
            <a:r>
              <a:rPr lang="ko-KR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은 이를 적극 활용하는 것이 </a:t>
            </a:r>
            <a:r>
              <a:rPr lang="ko-KR" altLang="en-US" sz="28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개이득</a:t>
            </a:r>
            <a:r>
              <a:rPr lang="ko-KR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이다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919" y="1972471"/>
            <a:ext cx="1028629" cy="102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437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89982" y="3136613"/>
            <a:ext cx="2612036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mtClean="0">
                <a:solidFill>
                  <a:schemeClr val="bg1"/>
                </a:solidFill>
              </a:rPr>
              <a:t>제작 일정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6" name="눈물 방울 15"/>
          <p:cNvSpPr/>
          <p:nvPr/>
        </p:nvSpPr>
        <p:spPr>
          <a:xfrm rot="8100000">
            <a:off x="5891655" y="2428832"/>
            <a:ext cx="408690" cy="408690"/>
          </a:xfrm>
          <a:prstGeom prst="teardrop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225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539749"/>
              </p:ext>
            </p:extLst>
          </p:nvPr>
        </p:nvGraphicFramePr>
        <p:xfrm>
          <a:off x="557466" y="1910933"/>
          <a:ext cx="11077068" cy="3179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8218"/>
                <a:gridCol w="946885"/>
                <a:gridCol w="946885"/>
                <a:gridCol w="946885"/>
                <a:gridCol w="946885"/>
                <a:gridCol w="946885"/>
                <a:gridCol w="946885"/>
                <a:gridCol w="946885"/>
                <a:gridCol w="946885"/>
                <a:gridCol w="946885"/>
                <a:gridCol w="946885"/>
              </a:tblGrid>
              <a:tr h="529835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11/26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29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12/1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29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solidFill>
                            <a:schemeClr val="bg1"/>
                          </a:solidFill>
                        </a:rPr>
                        <a:t>스토리보드</a:t>
                      </a:r>
                      <a:endParaRPr lang="ko-KR" altLang="en-US" sz="16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529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solidFill>
                            <a:schemeClr val="bg1"/>
                          </a:solidFill>
                        </a:rPr>
                        <a:t>컨셉디자인</a:t>
                      </a:r>
                      <a:endParaRPr lang="ko-KR" altLang="en-US" sz="16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529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solidFill>
                            <a:schemeClr val="bg1"/>
                          </a:solidFill>
                        </a:rPr>
                        <a:t>소스 제작</a:t>
                      </a:r>
                      <a:endParaRPr lang="ko-KR" altLang="en-US" sz="16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529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solidFill>
                            <a:schemeClr val="bg1"/>
                          </a:solidFill>
                        </a:rPr>
                        <a:t>영상작업</a:t>
                      </a:r>
                      <a:endParaRPr lang="ko-KR" altLang="en-US" sz="16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529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solidFill>
                            <a:schemeClr val="bg1"/>
                          </a:solidFill>
                        </a:rPr>
                        <a:t>검토</a:t>
                      </a:r>
                      <a:r>
                        <a:rPr lang="en-US" altLang="ko-KR" sz="1600" b="1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600" b="1" smtClean="0">
                          <a:solidFill>
                            <a:schemeClr val="bg1"/>
                          </a:solidFill>
                        </a:rPr>
                        <a:t>보완</a:t>
                      </a:r>
                      <a:endParaRPr lang="ko-KR" altLang="en-US" sz="16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양쪽 모서리가 둥근 사각형 7"/>
          <p:cNvSpPr/>
          <p:nvPr/>
        </p:nvSpPr>
        <p:spPr>
          <a:xfrm rot="5400000">
            <a:off x="2992733" y="2210423"/>
            <a:ext cx="184633" cy="977460"/>
          </a:xfrm>
          <a:prstGeom prst="round2SameRect">
            <a:avLst>
              <a:gd name="adj1" fmla="val 37116"/>
              <a:gd name="adj2" fmla="val 0"/>
            </a:avLst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63500" dist="12700" dir="5400000" algn="t" rotWithShape="0">
              <a:schemeClr val="tx1">
                <a:lumMod val="85000"/>
                <a:lumOff val="1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양쪽 모서리가 둥근 사각형 10"/>
          <p:cNvSpPr/>
          <p:nvPr/>
        </p:nvSpPr>
        <p:spPr>
          <a:xfrm rot="5400000">
            <a:off x="3961523" y="2790593"/>
            <a:ext cx="184633" cy="960120"/>
          </a:xfrm>
          <a:prstGeom prst="round2SameRect">
            <a:avLst>
              <a:gd name="adj1" fmla="val 37116"/>
              <a:gd name="adj2" fmla="val 0"/>
            </a:avLst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63500" dist="12700" dir="5400000" algn="t" rotWithShape="0">
              <a:schemeClr val="tx1">
                <a:lumMod val="85000"/>
                <a:lumOff val="1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양쪽 모서리가 둥근 사각형 11"/>
          <p:cNvSpPr/>
          <p:nvPr/>
        </p:nvSpPr>
        <p:spPr>
          <a:xfrm rot="5400000">
            <a:off x="4898783" y="2362006"/>
            <a:ext cx="184633" cy="2834640"/>
          </a:xfrm>
          <a:prstGeom prst="round2SameRect">
            <a:avLst>
              <a:gd name="adj1" fmla="val 37116"/>
              <a:gd name="adj2" fmla="val 0"/>
            </a:avLst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63500" dist="12700" dir="5400000" algn="t" rotWithShape="0">
              <a:schemeClr val="tx1">
                <a:lumMod val="85000"/>
                <a:lumOff val="1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양쪽 모서리가 둥근 사각형 12"/>
          <p:cNvSpPr/>
          <p:nvPr/>
        </p:nvSpPr>
        <p:spPr>
          <a:xfrm rot="5400000">
            <a:off x="6803783" y="978381"/>
            <a:ext cx="184633" cy="6644640"/>
          </a:xfrm>
          <a:prstGeom prst="round2SameRect">
            <a:avLst>
              <a:gd name="adj1" fmla="val 37116"/>
              <a:gd name="adj2" fmla="val 0"/>
            </a:avLst>
          </a:prstGeom>
          <a:gradFill flip="none" rotWithShape="1">
            <a:gsLst>
              <a:gs pos="0">
                <a:srgbClr val="BEA3E1"/>
              </a:gs>
              <a:gs pos="100000">
                <a:srgbClr val="7030A0"/>
              </a:gs>
            </a:gsLst>
            <a:lin ang="5400000" scaled="1"/>
            <a:tileRect/>
          </a:gradFill>
          <a:ln>
            <a:noFill/>
          </a:ln>
          <a:effectLst>
            <a:outerShdw blurRad="63500" dist="12700" dir="5400000" algn="t" rotWithShape="0">
              <a:schemeClr val="tx1">
                <a:lumMod val="85000"/>
                <a:lumOff val="1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양쪽 모서리가 둥근 사각형 13"/>
          <p:cNvSpPr/>
          <p:nvPr/>
        </p:nvSpPr>
        <p:spPr>
          <a:xfrm rot="5400000">
            <a:off x="10663314" y="4284866"/>
            <a:ext cx="184633" cy="1074420"/>
          </a:xfrm>
          <a:prstGeom prst="round2SameRect">
            <a:avLst>
              <a:gd name="adj1" fmla="val 37117"/>
              <a:gd name="adj2" fmla="val 0"/>
            </a:avLst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63500" dist="12700" dir="5400000" algn="t" rotWithShape="0">
              <a:schemeClr val="tx1">
                <a:lumMod val="85000"/>
                <a:lumOff val="1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222798" y="3978064"/>
            <a:ext cx="701962" cy="645273"/>
            <a:chOff x="5661892" y="3066329"/>
            <a:chExt cx="944494" cy="868218"/>
          </a:xfrm>
        </p:grpSpPr>
        <p:grpSp>
          <p:nvGrpSpPr>
            <p:cNvPr id="18" name="그룹 17"/>
            <p:cNvGrpSpPr/>
            <p:nvPr/>
          </p:nvGrpSpPr>
          <p:grpSpPr>
            <a:xfrm rot="20371149">
              <a:off x="5661892" y="3066329"/>
              <a:ext cx="868218" cy="868218"/>
              <a:chOff x="5671127" y="1570179"/>
              <a:chExt cx="868218" cy="868218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5671127" y="1570179"/>
                <a:ext cx="868218" cy="868218"/>
              </a:xfrm>
              <a:prstGeom prst="roundRect">
                <a:avLst/>
              </a:prstGeom>
              <a:solidFill>
                <a:srgbClr val="BEA3E1"/>
              </a:solidFill>
              <a:ln>
                <a:noFill/>
              </a:ln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5712691" y="1616363"/>
                <a:ext cx="766618" cy="766618"/>
              </a:xfrm>
              <a:prstGeom prst="roundRect">
                <a:avLst/>
              </a:prstGeom>
              <a:solidFill>
                <a:srgbClr val="472674"/>
              </a:solidFill>
              <a:ln>
                <a:noFill/>
              </a:ln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768110" y="1772578"/>
                <a:ext cx="655782" cy="45418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mtClean="0">
                    <a:solidFill>
                      <a:srgbClr val="BEA3E1"/>
                    </a:solidFill>
                  </a:rPr>
                  <a:t>Ae</a:t>
                </a:r>
                <a:endParaRPr lang="ko-KR" altLang="en-US" b="1">
                  <a:solidFill>
                    <a:srgbClr val="BEA3E1"/>
                  </a:solidFill>
                </a:endParaRPr>
              </a:p>
            </p:txBody>
          </p:sp>
        </p:grpSp>
        <p:sp>
          <p:nvSpPr>
            <p:cNvPr id="19" name="오른쪽 화살표 18"/>
            <p:cNvSpPr/>
            <p:nvPr/>
          </p:nvSpPr>
          <p:spPr>
            <a:xfrm rot="13500000">
              <a:off x="6423876" y="3668080"/>
              <a:ext cx="240997" cy="124023"/>
            </a:xfrm>
            <a:prstGeom prst="rightArrow">
              <a:avLst>
                <a:gd name="adj1" fmla="val 27293"/>
                <a:gd name="adj2" fmla="val 14727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모서리가 둥근 직사각형 3">
            <a:hlinkClick r:id="rId2"/>
          </p:cNvPr>
          <p:cNvSpPr/>
          <p:nvPr/>
        </p:nvSpPr>
        <p:spPr>
          <a:xfrm>
            <a:off x="4615543" y="5200996"/>
            <a:ext cx="2960914" cy="67491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View Reference Video !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490574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1551 " pathEditMode="relative" ptsTypes="AA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1551 " pathEditMode="relative" ptsTypes="AA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1551 " pathEditMode="relative" ptsTypes="AA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1551 " pathEditMode="relative" ptsTypes="AA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1551 " pathEditMode="relative" ptsTypes="AA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1551 " pathEditMode="relative" ptsTypes="AA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1551 " pathEditMode="relative" ptsTypes="AA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2" grpId="0" animBg="1"/>
      <p:bldP spid="13" grpId="0" animBg="1"/>
      <p:bldP spid="14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1700" y="4101320"/>
            <a:ext cx="5048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US" altLang="ko-KR" sz="4400" spc="6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ko-KR" sz="4400" spc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YOU</a:t>
            </a:r>
            <a:endParaRPr lang="ko-KR" altLang="en-US" sz="4400" spc="6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074659" y="1227253"/>
            <a:ext cx="2042682" cy="2042682"/>
            <a:chOff x="3866282" y="1199282"/>
            <a:chExt cx="4459436" cy="4459436"/>
          </a:xfrm>
        </p:grpSpPr>
        <p:sp>
          <p:nvSpPr>
            <p:cNvPr id="10" name="팔각형 9"/>
            <p:cNvSpPr/>
            <p:nvPr/>
          </p:nvSpPr>
          <p:spPr>
            <a:xfrm>
              <a:off x="3934691" y="1267691"/>
              <a:ext cx="4322618" cy="4322618"/>
            </a:xfrm>
            <a:prstGeom prst="octagon">
              <a:avLst/>
            </a:prstGeom>
            <a:noFill/>
            <a:ln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48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1140000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팔각형 10"/>
            <p:cNvSpPr/>
            <p:nvPr/>
          </p:nvSpPr>
          <p:spPr>
            <a:xfrm rot="537734">
              <a:off x="3934691" y="1267691"/>
              <a:ext cx="4322618" cy="4322618"/>
            </a:xfrm>
            <a:prstGeom prst="octagon">
              <a:avLst/>
            </a:prstGeom>
            <a:noFill/>
            <a:ln>
              <a:gradFill flip="none" rotWithShape="1">
                <a:gsLst>
                  <a:gs pos="0">
                    <a:schemeClr val="accent6">
                      <a:lumMod val="60000"/>
                      <a:lumOff val="40000"/>
                      <a:alpha val="80000"/>
                    </a:schemeClr>
                  </a:gs>
                  <a:gs pos="48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1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팔각형 11"/>
            <p:cNvSpPr/>
            <p:nvPr/>
          </p:nvSpPr>
          <p:spPr>
            <a:xfrm rot="21232105">
              <a:off x="4063836" y="1396836"/>
              <a:ext cx="4064328" cy="4064328"/>
            </a:xfrm>
            <a:prstGeom prst="octagon">
              <a:avLst/>
            </a:prstGeom>
            <a:noFill/>
            <a:ln>
              <a:gradFill flip="none" rotWithShape="1">
                <a:gsLst>
                  <a:gs pos="0">
                    <a:schemeClr val="accent4">
                      <a:lumMod val="20000"/>
                      <a:lumOff val="80000"/>
                    </a:schemeClr>
                  </a:gs>
                  <a:gs pos="48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11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팔각형 12"/>
            <p:cNvSpPr/>
            <p:nvPr/>
          </p:nvSpPr>
          <p:spPr>
            <a:xfrm rot="254938">
              <a:off x="3866282" y="1199282"/>
              <a:ext cx="4459436" cy="4459436"/>
            </a:xfrm>
            <a:prstGeom prst="octagon">
              <a:avLst/>
            </a:prstGeom>
            <a:noFill/>
            <a:ln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48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1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제목 4"/>
            <p:cNvSpPr txBox="1">
              <a:spLocks/>
            </p:cNvSpPr>
            <p:nvPr/>
          </p:nvSpPr>
          <p:spPr>
            <a:xfrm>
              <a:off x="4643552" y="2392217"/>
              <a:ext cx="2904896" cy="21474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>
                <a:lnSpc>
                  <a:spcPct val="150000"/>
                </a:lnSpc>
              </a:pPr>
              <a:r>
                <a:rPr lang="en-US" altLang="ko-KR" sz="160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altLang="ko-KR" sz="16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IDEO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6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</a:t>
              </a:r>
              <a:r>
                <a:rPr lang="en-US" altLang="ko-KR" sz="160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ko-KR" sz="16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IGN</a:t>
              </a:r>
            </a:p>
            <a:p>
              <a:pPr algn="dist">
                <a:lnSpc>
                  <a:spcPct val="150000"/>
                </a:lnSpc>
              </a:pPr>
              <a:r>
                <a:rPr lang="en-US" altLang="ko-KR" sz="16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ko-KR" sz="160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ko-KR" sz="16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OJE</a:t>
              </a:r>
              <a:r>
                <a:rPr lang="en-US" altLang="ko-KR" sz="160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CT</a:t>
              </a:r>
              <a:endPara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0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89982" y="3136613"/>
            <a:ext cx="2612036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smtClean="0">
                <a:solidFill>
                  <a:schemeClr val="bg1"/>
                </a:solidFill>
              </a:rPr>
              <a:t>주제 선정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6" name="눈물 방울 15"/>
          <p:cNvSpPr/>
          <p:nvPr/>
        </p:nvSpPr>
        <p:spPr>
          <a:xfrm rot="8100000">
            <a:off x="5891655" y="2428832"/>
            <a:ext cx="408690" cy="408690"/>
          </a:xfrm>
          <a:prstGeom prst="teardrop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0267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230982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5462" y="2878097"/>
            <a:ext cx="3366658" cy="3366658"/>
          </a:xfrm>
          <a:prstGeom prst="roundRect">
            <a:avLst>
              <a:gd name="adj" fmla="val 8162"/>
            </a:avLst>
          </a:prstGeom>
          <a:blipFill dpi="0" rotWithShape="1">
            <a:blip r:embed="rId2"/>
            <a:srcRect/>
            <a:stretch>
              <a:fillRect l="-20000" r="-20000"/>
            </a:stretch>
          </a:blipFill>
          <a:ln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54000">
                  <a:schemeClr val="accent2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</a:ln>
          <a:effectLst>
            <a:outerShdw blurRad="1143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846901" y="2878097"/>
            <a:ext cx="3366658" cy="3366658"/>
          </a:xfrm>
          <a:prstGeom prst="roundRect">
            <a:avLst>
              <a:gd name="adj" fmla="val 6790"/>
            </a:avLst>
          </a:prstGeom>
          <a:blipFill dpi="0" rotWithShape="1">
            <a:blip r:embed="rId3"/>
            <a:srcRect/>
            <a:stretch>
              <a:fillRect l="-20000" r="-10000"/>
            </a:stretch>
          </a:blipFill>
          <a:ln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54000">
                  <a:schemeClr val="accent2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</a:ln>
          <a:effectLst>
            <a:outerShdw blurRad="1143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63997" y="2529423"/>
            <a:ext cx="4064006" cy="4064006"/>
          </a:xfrm>
          <a:prstGeom prst="roundRect">
            <a:avLst>
              <a:gd name="adj" fmla="val 7803"/>
            </a:avLst>
          </a:prstGeom>
          <a:blipFill dpi="0" rotWithShape="1">
            <a:blip r:embed="rId4"/>
            <a:srcRect/>
            <a:stretch>
              <a:fillRect l="-50000" r="-50000"/>
            </a:stretch>
          </a:blipFill>
          <a:ln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54000">
                  <a:schemeClr val="accent2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</a:ln>
          <a:effectLst>
            <a:outerShdw blurRad="1143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967015" y="2529423"/>
            <a:ext cx="4276438" cy="1799154"/>
            <a:chOff x="3957781" y="1233356"/>
            <a:chExt cx="4276438" cy="179915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685" y="1233356"/>
              <a:ext cx="1028629" cy="10286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886034" y="2289693"/>
              <a:ext cx="2438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smtClean="0">
                  <a:solidFill>
                    <a:schemeClr val="bg1"/>
                  </a:solidFill>
                  <a:latin typeface="Copperplate Gothic Bold" panose="020E0705020206020404" pitchFamily="34" charset="0"/>
                </a:rPr>
                <a:t>LUBYCON</a:t>
              </a:r>
              <a:endParaRPr lang="ko-KR" altLang="en-US" sz="2800">
                <a:solidFill>
                  <a:schemeClr val="bg1"/>
                </a:solidFill>
                <a:latin typeface="Copperplate Gothic Bold" panose="020E0705020206020404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57781" y="2724733"/>
              <a:ext cx="4276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solidFill>
                    <a:schemeClr val="bg1"/>
                  </a:solidFill>
                </a:rPr>
                <a:t>Connect your creativity with the World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841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0 L -1.25E-6 -0.31134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5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18" grpId="1" animBg="1"/>
      <p:bldP spid="17" grpId="0" animBg="1"/>
      <p:bldP spid="17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230982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51342" y="3079117"/>
            <a:ext cx="1028931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LUBYCON</a:t>
            </a:r>
            <a:r>
              <a:rPr lang="ko-KR" altLang="en-US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은</a:t>
            </a:r>
            <a:endParaRPr lang="en-US" altLang="ko-KR" spc="1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전 세계의 아티스트</a:t>
            </a:r>
            <a:r>
              <a:rPr lang="en-US" altLang="ko-KR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디자이너</a:t>
            </a:r>
            <a:r>
              <a:rPr lang="en-US" altLang="ko-KR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엔지니어들과 사용자를 이어주는</a:t>
            </a:r>
            <a:endParaRPr lang="ko-KR" altLang="en-US" spc="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67017" y="395820"/>
            <a:ext cx="4276438" cy="1799154"/>
            <a:chOff x="3957781" y="1233356"/>
            <a:chExt cx="4276438" cy="179915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685" y="1233356"/>
              <a:ext cx="1028629" cy="102862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886034" y="2289693"/>
              <a:ext cx="2438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smtClean="0">
                  <a:solidFill>
                    <a:schemeClr val="bg1"/>
                  </a:solidFill>
                  <a:latin typeface="Copperplate Gothic Bold" panose="020E0705020206020404" pitchFamily="34" charset="0"/>
                </a:rPr>
                <a:t>LUBYCON</a:t>
              </a:r>
              <a:endParaRPr lang="ko-KR" altLang="en-US" sz="2800">
                <a:solidFill>
                  <a:schemeClr val="bg1"/>
                </a:solidFill>
                <a:latin typeface="Copperplate Gothic Bold" panose="020E07050202060204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57781" y="2724733"/>
              <a:ext cx="4276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mtClean="0">
                  <a:solidFill>
                    <a:schemeClr val="bg1"/>
                  </a:solidFill>
                </a:rPr>
                <a:t>Connect your creativity with the World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679767" y="4239496"/>
            <a:ext cx="4832466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chemeClr val="bg1"/>
                </a:solidFill>
              </a:rPr>
              <a:t>“</a:t>
            </a:r>
            <a:r>
              <a:rPr lang="en-US" altLang="ko-KR" sz="3200" smtClean="0">
                <a:solidFill>
                  <a:schemeClr val="bg1"/>
                </a:solidFill>
              </a:rPr>
              <a:t>Design Market Place</a:t>
            </a:r>
            <a:r>
              <a:rPr lang="en-US" altLang="ko-KR" sz="3200" b="1" smtClean="0">
                <a:solidFill>
                  <a:schemeClr val="bg1"/>
                </a:solidFill>
              </a:rPr>
              <a:t>”</a:t>
            </a:r>
            <a:endParaRPr lang="ko-KR" altLang="en-US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6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14454" y="3060568"/>
            <a:ext cx="1679262" cy="2382802"/>
            <a:chOff x="1714454" y="1049219"/>
            <a:chExt cx="1679262" cy="238280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456" y="1049219"/>
              <a:ext cx="1679259" cy="167925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714454" y="3093467"/>
              <a:ext cx="1679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DESIGN</a:t>
              </a:r>
              <a:endPara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297981" y="3063384"/>
            <a:ext cx="1679262" cy="2377170"/>
            <a:chOff x="5256416" y="1054851"/>
            <a:chExt cx="1679262" cy="237717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7125" y="1054851"/>
              <a:ext cx="1657845" cy="166799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256416" y="3093467"/>
              <a:ext cx="1679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SHARE</a:t>
              </a:r>
              <a:endPara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731875" y="3018097"/>
            <a:ext cx="1845425" cy="2467745"/>
            <a:chOff x="8731875" y="964276"/>
            <a:chExt cx="1845425" cy="246774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1875" y="964276"/>
              <a:ext cx="1845425" cy="184914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8873195" y="3093467"/>
              <a:ext cx="1679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COMMUNITY</a:t>
              </a:r>
              <a:endPara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005932" y="2773526"/>
            <a:ext cx="4163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LUBYCON</a:t>
            </a:r>
            <a:r>
              <a:rPr lang="ko-KR" altLang="en-US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 중요하게 생각하는</a:t>
            </a:r>
            <a:endParaRPr lang="ko-KR" altLang="en-US" spc="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048249" y="3269985"/>
            <a:ext cx="2087189" cy="800747"/>
            <a:chOff x="4989714" y="809417"/>
            <a:chExt cx="2087189" cy="800747"/>
          </a:xfrm>
        </p:grpSpPr>
        <p:sp>
          <p:nvSpPr>
            <p:cNvPr id="20" name="TextBox 19"/>
            <p:cNvSpPr txBox="1"/>
            <p:nvPr/>
          </p:nvSpPr>
          <p:spPr>
            <a:xfrm>
              <a:off x="5115097" y="1025389"/>
              <a:ext cx="1961806" cy="5847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mtClean="0">
                  <a:solidFill>
                    <a:schemeClr val="bg1"/>
                  </a:solidFill>
                </a:rPr>
                <a:t>"3</a:t>
              </a:r>
              <a:r>
                <a:rPr lang="ko-KR" altLang="en-US" sz="3200" smtClean="0">
                  <a:solidFill>
                    <a:schemeClr val="bg1"/>
                  </a:solidFill>
                </a:rPr>
                <a:t>가지</a:t>
              </a:r>
              <a:r>
                <a:rPr lang="en-US" altLang="ko-KR" sz="3200" smtClean="0">
                  <a:solidFill>
                    <a:schemeClr val="bg1"/>
                  </a:solidFill>
                </a:rPr>
                <a:t>"</a:t>
              </a:r>
              <a:endParaRPr lang="ko-KR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9714" y="809417"/>
              <a:ext cx="14110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THREE THINGS</a:t>
              </a:r>
              <a:endParaRPr lang="ko-KR" altLang="en-US" sz="140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4936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85185E-6 L 1.25E-6 -0.2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6.25E-7 -0.2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14454" y="3060568"/>
            <a:ext cx="1679262" cy="2382802"/>
            <a:chOff x="1714454" y="1049219"/>
            <a:chExt cx="1679262" cy="238280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456" y="1049219"/>
              <a:ext cx="1679259" cy="167925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714454" y="3093467"/>
              <a:ext cx="1679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DESIGN</a:t>
              </a:r>
              <a:endPara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297981" y="3063384"/>
            <a:ext cx="1679262" cy="2377170"/>
            <a:chOff x="5256416" y="1054851"/>
            <a:chExt cx="1679262" cy="237717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7125" y="1054851"/>
              <a:ext cx="1657845" cy="166799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256416" y="3093467"/>
              <a:ext cx="1679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SHARE</a:t>
              </a:r>
              <a:endPara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731875" y="3018097"/>
            <a:ext cx="1845425" cy="2467745"/>
            <a:chOff x="8731875" y="964276"/>
            <a:chExt cx="1845425" cy="246774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1875" y="964276"/>
              <a:ext cx="1845425" cy="184914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8873195" y="3093467"/>
              <a:ext cx="1679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COMMUNITY</a:t>
              </a:r>
              <a:endPara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945774" y="1061101"/>
            <a:ext cx="4283826" cy="1297206"/>
            <a:chOff x="3945774" y="1144231"/>
            <a:chExt cx="4283826" cy="1297206"/>
          </a:xfrm>
        </p:grpSpPr>
        <p:sp>
          <p:nvSpPr>
            <p:cNvPr id="19" name="TextBox 18"/>
            <p:cNvSpPr txBox="1"/>
            <p:nvPr/>
          </p:nvSpPr>
          <p:spPr>
            <a:xfrm>
              <a:off x="3945774" y="1144231"/>
              <a:ext cx="42838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pc="10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LUBYCON</a:t>
              </a:r>
              <a:r>
                <a:rPr lang="ko-KR" altLang="en-US" spc="10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 중요하게 생각하는</a:t>
              </a:r>
              <a:endParaRPr lang="ko-KR" altLang="en-US" spc="1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048249" y="1640690"/>
              <a:ext cx="2087189" cy="800747"/>
              <a:chOff x="4989714" y="809417"/>
              <a:chExt cx="2087189" cy="8007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5115097" y="1025389"/>
                <a:ext cx="1961806" cy="5847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smtClean="0">
                    <a:solidFill>
                      <a:schemeClr val="bg1"/>
                    </a:solidFill>
                  </a:rPr>
                  <a:t>"3</a:t>
                </a:r>
                <a:r>
                  <a:rPr lang="ko-KR" altLang="en-US" sz="3200" smtClean="0">
                    <a:solidFill>
                      <a:schemeClr val="bg1"/>
                    </a:solidFill>
                  </a:rPr>
                  <a:t>가지</a:t>
                </a:r>
                <a:r>
                  <a:rPr lang="en-US" altLang="ko-KR" sz="3200" smtClean="0">
                    <a:solidFill>
                      <a:schemeClr val="bg1"/>
                    </a:solidFill>
                  </a:rPr>
                  <a:t>"</a:t>
                </a:r>
                <a:endParaRPr lang="ko-KR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989714" y="809417"/>
                <a:ext cx="14110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THREE THINGS</a:t>
                </a:r>
                <a:endParaRPr lang="ko-KR" altLang="en-US" sz="1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45034" y="3136613"/>
            <a:ext cx="3701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가장 중요한 것은</a:t>
            </a:r>
            <a:endParaRPr lang="ko-KR" altLang="en-US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60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14454" y="3060568"/>
            <a:ext cx="1679262" cy="2382802"/>
            <a:chOff x="1714454" y="1049219"/>
            <a:chExt cx="1679262" cy="238280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456" y="1049219"/>
              <a:ext cx="1679259" cy="167925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714454" y="3093467"/>
              <a:ext cx="1679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DESIGN</a:t>
              </a:r>
              <a:endPara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297981" y="3063384"/>
            <a:ext cx="1679262" cy="2377170"/>
            <a:chOff x="5256416" y="1054851"/>
            <a:chExt cx="1679262" cy="237717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7125" y="1054851"/>
              <a:ext cx="1657845" cy="166799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256416" y="3093467"/>
              <a:ext cx="1679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SHARE</a:t>
              </a:r>
              <a:endPara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731875" y="3018097"/>
            <a:ext cx="1845425" cy="2467745"/>
            <a:chOff x="8731875" y="964276"/>
            <a:chExt cx="1845425" cy="246774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1875" y="964276"/>
              <a:ext cx="1845425" cy="184914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8873195" y="3093467"/>
              <a:ext cx="16792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COMMUNITY</a:t>
              </a:r>
              <a:endPara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945774" y="1061101"/>
            <a:ext cx="4283826" cy="1297206"/>
            <a:chOff x="3945774" y="1144231"/>
            <a:chExt cx="4283826" cy="1297206"/>
          </a:xfrm>
        </p:grpSpPr>
        <p:sp>
          <p:nvSpPr>
            <p:cNvPr id="19" name="TextBox 18"/>
            <p:cNvSpPr txBox="1"/>
            <p:nvPr/>
          </p:nvSpPr>
          <p:spPr>
            <a:xfrm>
              <a:off x="3945774" y="1144231"/>
              <a:ext cx="42838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pc="10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LUBYCON</a:t>
              </a:r>
              <a:r>
                <a:rPr lang="ko-KR" altLang="en-US" spc="10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 중요하게 생각하는</a:t>
              </a:r>
              <a:endParaRPr lang="ko-KR" altLang="en-US" spc="1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048249" y="1640690"/>
              <a:ext cx="2087189" cy="800747"/>
              <a:chOff x="4989714" y="809417"/>
              <a:chExt cx="2087189" cy="8007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5115097" y="1025389"/>
                <a:ext cx="1961806" cy="58477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smtClean="0">
                    <a:solidFill>
                      <a:schemeClr val="bg1"/>
                    </a:solidFill>
                  </a:rPr>
                  <a:t>"3</a:t>
                </a:r>
                <a:r>
                  <a:rPr lang="ko-KR" altLang="en-US" sz="3200" smtClean="0">
                    <a:solidFill>
                      <a:schemeClr val="bg1"/>
                    </a:solidFill>
                  </a:rPr>
                  <a:t>가지</a:t>
                </a:r>
                <a:r>
                  <a:rPr lang="en-US" altLang="ko-KR" sz="3200" smtClean="0">
                    <a:solidFill>
                      <a:schemeClr val="bg1"/>
                    </a:solidFill>
                  </a:rPr>
                  <a:t>"</a:t>
                </a:r>
                <a:endParaRPr lang="ko-KR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989714" y="809417"/>
                <a:ext cx="14110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THREE THINGS</a:t>
                </a:r>
                <a:endParaRPr lang="ko-KR" altLang="en-US" sz="140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823445" y="2139418"/>
            <a:ext cx="2545111" cy="1889969"/>
            <a:chOff x="4823445" y="2139418"/>
            <a:chExt cx="2545111" cy="1889969"/>
          </a:xfrm>
        </p:grpSpPr>
        <p:grpSp>
          <p:nvGrpSpPr>
            <p:cNvPr id="10" name="그룹 9"/>
            <p:cNvGrpSpPr/>
            <p:nvPr/>
          </p:nvGrpSpPr>
          <p:grpSpPr>
            <a:xfrm>
              <a:off x="4823445" y="2551615"/>
              <a:ext cx="2545111" cy="1477772"/>
              <a:chOff x="5046806" y="2483781"/>
              <a:chExt cx="2545111" cy="147777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5046806" y="2483781"/>
                <a:ext cx="25451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sz="320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사용자와의</a:t>
                </a:r>
                <a:endParaRPr lang="ko-KR" altLang="en-US" sz="3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046807" y="3130556"/>
                <a:ext cx="2545110" cy="83099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800" b="1" smtClean="0">
                    <a:solidFill>
                      <a:schemeClr val="bg1"/>
                    </a:solidFill>
                  </a:rPr>
                  <a:t>교감</a:t>
                </a:r>
                <a:endParaRPr lang="ko-KR" altLang="en-US" sz="48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978650" y="2139418"/>
              <a:ext cx="234700" cy="398599"/>
              <a:chOff x="4982507" y="988802"/>
              <a:chExt cx="234700" cy="473827"/>
            </a:xfrm>
          </p:grpSpPr>
          <p:sp>
            <p:nvSpPr>
              <p:cNvPr id="24" name="오각형 23"/>
              <p:cNvSpPr/>
              <p:nvPr/>
            </p:nvSpPr>
            <p:spPr>
              <a:xfrm rot="5400000">
                <a:off x="4862945" y="1108365"/>
                <a:ext cx="473826" cy="234699"/>
              </a:xfrm>
              <a:prstGeom prst="homePlat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자유형 24"/>
              <p:cNvSpPr/>
              <p:nvPr/>
            </p:nvSpPr>
            <p:spPr>
              <a:xfrm rot="5400000">
                <a:off x="4804269" y="1167041"/>
                <a:ext cx="473826" cy="117349"/>
              </a:xfrm>
              <a:custGeom>
                <a:avLst/>
                <a:gdLst>
                  <a:gd name="connsiteX0" fmla="*/ 0 w 473826"/>
                  <a:gd name="connsiteY0" fmla="*/ 117349 h 117349"/>
                  <a:gd name="connsiteX1" fmla="*/ 0 w 473826"/>
                  <a:gd name="connsiteY1" fmla="*/ 0 h 117349"/>
                  <a:gd name="connsiteX2" fmla="*/ 473826 w 473826"/>
                  <a:gd name="connsiteY2" fmla="*/ 0 h 117349"/>
                  <a:gd name="connsiteX3" fmla="*/ 473826 w 473826"/>
                  <a:gd name="connsiteY3" fmla="*/ 0 h 117349"/>
                  <a:gd name="connsiteX4" fmla="*/ 356477 w 473826"/>
                  <a:gd name="connsiteY4" fmla="*/ 117349 h 11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826" h="117349">
                    <a:moveTo>
                      <a:pt x="0" y="117349"/>
                    </a:moveTo>
                    <a:lnTo>
                      <a:pt x="0" y="0"/>
                    </a:lnTo>
                    <a:lnTo>
                      <a:pt x="473826" y="0"/>
                    </a:lnTo>
                    <a:lnTo>
                      <a:pt x="473826" y="0"/>
                    </a:lnTo>
                    <a:lnTo>
                      <a:pt x="356477" y="11734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772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867525" y="3105835"/>
            <a:ext cx="645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그렇다면</a:t>
            </a:r>
            <a:endParaRPr lang="ko-KR" altLang="en-US" sz="3600" b="1" spc="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507264"/>
      </p:ext>
    </p:extLst>
  </p:cSld>
  <p:clrMapOvr>
    <a:masterClrMapping/>
  </p:clrMapOvr>
  <p:transition spd="slow" advTm="500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297</Words>
  <Application>Microsoft Office PowerPoint</Application>
  <PresentationFormat>와이드스크린</PresentationFormat>
  <Paragraphs>107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HY신명조</vt:lpstr>
      <vt:lpstr>맑은 고딕</vt:lpstr>
      <vt:lpstr>Arial</vt:lpstr>
      <vt:lpstr>Copperplate Gothic Bold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win7</dc:creator>
  <cp:lastModifiedBy>win7</cp:lastModifiedBy>
  <cp:revision>151</cp:revision>
  <dcterms:created xsi:type="dcterms:W3CDTF">2015-11-22T04:33:44Z</dcterms:created>
  <dcterms:modified xsi:type="dcterms:W3CDTF">2015-11-26T13:51:23Z</dcterms:modified>
</cp:coreProperties>
</file>